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877753-E42B-4004-AFB2-A498F568586D}" type="datetimeFigureOut">
              <a:rPr lang="es-CO" smtClean="0"/>
              <a:t>27/09/2014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CO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43225E-AB0F-498C-85A9-D0B60B1F7B7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877753-E42B-4004-AFB2-A498F568586D}" type="datetimeFigureOut">
              <a:rPr lang="es-CO" smtClean="0"/>
              <a:t>27/09/2014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3225E-AB0F-498C-85A9-D0B60B1F7B7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877753-E42B-4004-AFB2-A498F568586D}" type="datetimeFigureOut">
              <a:rPr lang="es-CO" smtClean="0"/>
              <a:t>27/09/2014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3225E-AB0F-498C-85A9-D0B60B1F7B7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877753-E42B-4004-AFB2-A498F568586D}" type="datetimeFigureOut">
              <a:rPr lang="es-CO" smtClean="0"/>
              <a:t>27/09/2014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3225E-AB0F-498C-85A9-D0B60B1F7B73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877753-E42B-4004-AFB2-A498F568586D}" type="datetimeFigureOut">
              <a:rPr lang="es-CO" smtClean="0"/>
              <a:t>27/09/2014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3225E-AB0F-498C-85A9-D0B60B1F7B73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877753-E42B-4004-AFB2-A498F568586D}" type="datetimeFigureOut">
              <a:rPr lang="es-CO" smtClean="0"/>
              <a:t>27/09/2014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3225E-AB0F-498C-85A9-D0B60B1F7B73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877753-E42B-4004-AFB2-A498F568586D}" type="datetimeFigureOut">
              <a:rPr lang="es-CO" smtClean="0"/>
              <a:t>27/09/2014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3225E-AB0F-498C-85A9-D0B60B1F7B73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877753-E42B-4004-AFB2-A498F568586D}" type="datetimeFigureOut">
              <a:rPr lang="es-CO" smtClean="0"/>
              <a:t>27/09/2014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3225E-AB0F-498C-85A9-D0B60B1F7B73}" type="slidenum">
              <a:rPr lang="es-CO" smtClean="0"/>
              <a:t>‹Nº›</a:t>
            </a:fld>
            <a:endParaRPr lang="es-CO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877753-E42B-4004-AFB2-A498F568586D}" type="datetimeFigureOut">
              <a:rPr lang="es-CO" smtClean="0"/>
              <a:t>27/09/2014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3225E-AB0F-498C-85A9-D0B60B1F7B7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B877753-E42B-4004-AFB2-A498F568586D}" type="datetimeFigureOut">
              <a:rPr lang="es-CO" smtClean="0"/>
              <a:t>27/09/2014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3225E-AB0F-498C-85A9-D0B60B1F7B73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877753-E42B-4004-AFB2-A498F568586D}" type="datetimeFigureOut">
              <a:rPr lang="es-CO" smtClean="0"/>
              <a:t>27/09/2014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43225E-AB0F-498C-85A9-D0B60B1F7B73}" type="slidenum">
              <a:rPr lang="es-CO" smtClean="0"/>
              <a:t>‹Nº›</a:t>
            </a:fld>
            <a:endParaRPr lang="es-CO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B877753-E42B-4004-AFB2-A498F568586D}" type="datetimeFigureOut">
              <a:rPr lang="es-CO" smtClean="0"/>
              <a:t>27/09/2014</a:t>
            </a:fld>
            <a:endParaRPr lang="es-CO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A43225E-AB0F-498C-85A9-D0B60B1F7B73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lociencia.com/informatica/computador-historia-historia.ht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s.wikipedia.org/wiki/Computador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.co/search?q=EL+COMPUTADOR&amp;es_sm=93&amp;tbm=isch&amp;tbo=u&amp;source=univ&amp;sa=X&amp;ei=FrMmVNmhKtOyggS62ILgCg&amp;ved=0CDoQsAQ&amp;biw=1366&amp;bih=667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hyperlink" Target="http://www.bloginformatico.com/partes-de-la-computadora-hardware.php" TargetMode="External"/><Relationship Id="rId21" Type="http://schemas.openxmlformats.org/officeDocument/2006/relationships/image" Target="../media/image20.emf"/><Relationship Id="rId7" Type="http://schemas.openxmlformats.org/officeDocument/2006/relationships/image" Target="../media/image6.png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3.gif"/><Relationship Id="rId16" Type="http://schemas.openxmlformats.org/officeDocument/2006/relationships/image" Target="../media/image15.emf"/><Relationship Id="rId20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emf"/><Relationship Id="rId5" Type="http://schemas.openxmlformats.org/officeDocument/2006/relationships/image" Target="../media/image4.png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19" Type="http://schemas.openxmlformats.org/officeDocument/2006/relationships/image" Target="../media/image18.emf"/><Relationship Id="rId4" Type="http://schemas.openxmlformats.org/officeDocument/2006/relationships/hyperlink" Target="http://bibliotecadeinvestigaciones.wordpress.com/informatica/software-los-programas-de-computadora/" TargetMode="External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s.scribd.com/doc/63446404/Cronologia-general-de-la-informatic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onografias.com/trabajos34/generaciones-computador/generaciones-computador.s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564904"/>
            <a:ext cx="7802980" cy="936104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182880" indent="0">
              <a:buNone/>
            </a:pPr>
            <a:r>
              <a:rPr lang="es-CO" sz="44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gency FB" panose="020B0503020202020204" pitchFamily="34" charset="0"/>
                <a:hlinkClick r:id="rId2"/>
              </a:rPr>
              <a:t>HISTORIA DEL COMPUTADOR</a:t>
            </a:r>
            <a:endParaRPr lang="es-CO" sz="440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gency FB" panose="020B050302020202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860032" y="4005064"/>
            <a:ext cx="3600400" cy="882119"/>
          </a:xfrm>
        </p:spPr>
        <p:txBody>
          <a:bodyPr>
            <a:noAutofit/>
          </a:bodyPr>
          <a:lstStyle/>
          <a:p>
            <a:pPr algn="l"/>
            <a:r>
              <a:rPr lang="es-CO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Astrid Natalia Piamba Cruz</a:t>
            </a:r>
          </a:p>
          <a:p>
            <a:pPr algn="l"/>
            <a:r>
              <a:rPr lang="es-CO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Angie Tatiana Astaiza Ordoñez</a:t>
            </a:r>
            <a:endParaRPr lang="es-CO" sz="2800" dirty="0">
              <a:solidFill>
                <a:schemeClr val="tx1">
                  <a:lumMod val="95000"/>
                  <a:lumOff val="5000"/>
                </a:schemeClr>
              </a:solidFill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617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CO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  <a:t>EL COMPUTADOR</a:t>
            </a:r>
            <a:endParaRPr lang="es-CO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988840"/>
            <a:ext cx="5150245" cy="397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213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pPr marL="109728" indent="0" algn="just">
              <a:buNone/>
            </a:pPr>
            <a:r>
              <a:rPr lang="es-CO" sz="2400" dirty="0" smtClean="0"/>
              <a:t>El computador es el que recibe y procesa datos convenientes y útil, una computadora esta formada por numerosos circuitos integrado y otros componentes.</a:t>
            </a:r>
          </a:p>
          <a:p>
            <a:pPr marL="109728" indent="0" algn="just">
              <a:buNone/>
            </a:pPr>
            <a:endParaRPr lang="es-CO" sz="2400" dirty="0"/>
          </a:p>
          <a:p>
            <a:pPr marL="109728" indent="0" algn="just">
              <a:buNone/>
            </a:pPr>
            <a:r>
              <a:rPr lang="es-CO" sz="2400" dirty="0" smtClean="0"/>
              <a:t>Cuenta con dos partes esenciales que la construyen:</a:t>
            </a:r>
          </a:p>
          <a:p>
            <a:pPr marL="109728" indent="0" algn="just">
              <a:buNone/>
            </a:pPr>
            <a:endParaRPr lang="es-CO" sz="2000" dirty="0"/>
          </a:p>
          <a:p>
            <a:pPr>
              <a:buBlip>
                <a:blip r:embed="rId2"/>
              </a:buBlip>
            </a:pPr>
            <a:r>
              <a:rPr lang="es-CO" dirty="0" smtClean="0"/>
              <a:t>Hardware</a:t>
            </a:r>
          </a:p>
          <a:p>
            <a:pPr>
              <a:buBlip>
                <a:blip r:embed="rId2"/>
              </a:buBlip>
            </a:pPr>
            <a:r>
              <a:rPr lang="es-CO" dirty="0" smtClean="0"/>
              <a:t>software</a:t>
            </a:r>
            <a:endParaRPr lang="es-CO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3"/>
              </a:rPr>
              <a:t>EL COMPUTADOR</a:t>
            </a:r>
            <a:endParaRPr lang="es-C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925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51520" y="332656"/>
            <a:ext cx="878497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es-CO" b="1" dirty="0" smtClean="0">
                <a:hlinkClick r:id="rId3"/>
              </a:rPr>
              <a:t>HARDWARE:</a:t>
            </a:r>
            <a:r>
              <a:rPr lang="es-CO" b="1" dirty="0" smtClean="0"/>
              <a:t> </a:t>
            </a:r>
          </a:p>
          <a:p>
            <a:r>
              <a:rPr lang="es-CO" b="1" dirty="0"/>
              <a:t> </a:t>
            </a:r>
            <a:r>
              <a:rPr lang="es-CO" b="1" dirty="0" smtClean="0"/>
              <a:t>   </a:t>
            </a:r>
          </a:p>
          <a:p>
            <a:r>
              <a:rPr lang="es-CO" dirty="0" smtClean="0"/>
              <a:t>Que es su composición física como: cables, gabinete, teclado, mouse, etc.</a:t>
            </a:r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b="1" dirty="0" smtClean="0"/>
          </a:p>
          <a:p>
            <a:endParaRPr lang="es-CO" b="1" dirty="0" smtClean="0"/>
          </a:p>
          <a:p>
            <a:endParaRPr lang="es-CO" b="1" dirty="0"/>
          </a:p>
          <a:p>
            <a:pPr marL="285750" indent="-285750">
              <a:buBlip>
                <a:blip r:embed="rId2"/>
              </a:buBlip>
            </a:pPr>
            <a:r>
              <a:rPr lang="es-CO" b="1" dirty="0" smtClean="0">
                <a:hlinkClick r:id="rId4"/>
              </a:rPr>
              <a:t>SOFTWARE:</a:t>
            </a:r>
            <a:endParaRPr lang="es-CO" b="1" dirty="0" smtClean="0"/>
          </a:p>
          <a:p>
            <a:endParaRPr lang="es-CO" b="1" dirty="0" smtClean="0"/>
          </a:p>
          <a:p>
            <a:r>
              <a:rPr lang="es-CO" dirty="0" smtClean="0"/>
              <a:t>Que es la parte intangible como: programas, datos informativos, etc.</a:t>
            </a:r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94487"/>
            <a:ext cx="1742458" cy="1742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7756" y="1673294"/>
            <a:ext cx="1840678" cy="1840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934787"/>
            <a:ext cx="2160240" cy="1476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955419"/>
            <a:ext cx="1907704" cy="1276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3628"/>
            <a:ext cx="992620" cy="905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595" y="4771845"/>
            <a:ext cx="898161" cy="8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864002"/>
            <a:ext cx="845618" cy="790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2629" y="4848775"/>
            <a:ext cx="770135" cy="712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034" y="4830305"/>
            <a:ext cx="764729" cy="694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564" y="4813471"/>
            <a:ext cx="764792" cy="752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1567" y="4813471"/>
            <a:ext cx="776908" cy="70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480" y="4790855"/>
            <a:ext cx="747551" cy="669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9256" y="5830480"/>
            <a:ext cx="920339" cy="786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9" name="Picture 17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434" y="5788633"/>
            <a:ext cx="867429" cy="786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0" name="Picture 18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0892" y="5816832"/>
            <a:ext cx="857027" cy="779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1" name="Picture 19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788633"/>
            <a:ext cx="737828" cy="755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2" name="Picture 20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4124" y="5769161"/>
            <a:ext cx="773810" cy="734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8975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CO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gency FB" panose="020B0503020202020204" pitchFamily="34" charset="0"/>
                <a:hlinkClick r:id="rId2"/>
              </a:rPr>
              <a:t>CRONOLOGIA GENERAL DE LA INFORMATICA</a:t>
            </a:r>
            <a:endParaRPr lang="es-CO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gency FB" panose="020B0503020202020204" pitchFamily="34" charset="0"/>
            </a:endParaRPr>
          </a:p>
        </p:txBody>
      </p:sp>
      <p:graphicFrame>
        <p:nvGraphicFramePr>
          <p:cNvPr id="15" name="1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050559"/>
              </p:ext>
            </p:extLst>
          </p:nvPr>
        </p:nvGraphicFramePr>
        <p:xfrm>
          <a:off x="467544" y="1268761"/>
          <a:ext cx="8376592" cy="5222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865"/>
                <a:gridCol w="2087795"/>
                <a:gridCol w="4896932"/>
              </a:tblGrid>
              <a:tr h="677441">
                <a:tc>
                  <a:txBody>
                    <a:bodyPr/>
                    <a:lstStyle/>
                    <a:p>
                      <a:pPr algn="ctr"/>
                      <a:endParaRPr lang="es-CO" dirty="0" smtClean="0"/>
                    </a:p>
                    <a:p>
                      <a:pPr algn="ctr"/>
                      <a:r>
                        <a:rPr lang="es-CO" dirty="0" smtClean="0"/>
                        <a:t>FECHA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O" dirty="0" smtClean="0"/>
                    </a:p>
                    <a:p>
                      <a:pPr algn="ctr"/>
                      <a:r>
                        <a:rPr lang="es-CO" dirty="0" smtClean="0"/>
                        <a:t>INVENTOR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CO" dirty="0" smtClean="0"/>
                    </a:p>
                    <a:p>
                      <a:pPr algn="ctr"/>
                      <a:r>
                        <a:rPr lang="es-CO" dirty="0" smtClean="0"/>
                        <a:t>INVENTO</a:t>
                      </a:r>
                      <a:endParaRPr lang="es-C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109"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Agency FB" panose="020B0503020202020204" pitchFamily="34" charset="0"/>
                        </a:rPr>
                        <a:t>3000 a.c</a:t>
                      </a:r>
                      <a:endParaRPr lang="es-CO" dirty="0">
                        <a:latin typeface="Agency FB" panose="020B05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CO" dirty="0">
                        <a:latin typeface="Agency FB" panose="020B05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Agency FB" panose="020B0503020202020204" pitchFamily="34" charset="0"/>
                        </a:rPr>
                        <a:t>Se inventa el ábaco,</a:t>
                      </a:r>
                      <a:r>
                        <a:rPr lang="es-CO" baseline="0" dirty="0" smtClean="0">
                          <a:latin typeface="Agency FB" panose="020B0503020202020204" pitchFamily="34" charset="0"/>
                        </a:rPr>
                        <a:t> probablemente en Babilonia.</a:t>
                      </a:r>
                      <a:endParaRPr lang="es-CO" dirty="0">
                        <a:latin typeface="Agency FB" panose="020B05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109"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Agency FB" panose="020B0503020202020204" pitchFamily="34" charset="0"/>
                        </a:rPr>
                        <a:t>1800 a.c</a:t>
                      </a:r>
                      <a:endParaRPr lang="es-CO" dirty="0">
                        <a:latin typeface="Agency FB" panose="020B05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Agency FB" panose="020B0503020202020204" pitchFamily="34" charset="0"/>
                        </a:rPr>
                        <a:t>Matemáticos Babilonios</a:t>
                      </a:r>
                      <a:endParaRPr lang="es-CO" dirty="0">
                        <a:latin typeface="Agency FB" panose="020B05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O" baseline="0" dirty="0" smtClean="0">
                          <a:latin typeface="Agency FB" panose="020B0503020202020204" pitchFamily="34" charset="0"/>
                        </a:rPr>
                        <a:t>Desarrollan algoritmos para resolver problemas numéricos.</a:t>
                      </a:r>
                      <a:endParaRPr lang="es-CO" dirty="0">
                        <a:latin typeface="Agency FB" panose="020B05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4674"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Agency FB" panose="020B0503020202020204" pitchFamily="34" charset="0"/>
                        </a:rPr>
                        <a:t>1642 d.c</a:t>
                      </a:r>
                      <a:endParaRPr lang="es-CO" dirty="0">
                        <a:latin typeface="Agency FB" panose="020B05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Agency FB" panose="020B0503020202020204" pitchFamily="34" charset="0"/>
                        </a:rPr>
                        <a:t>Blaise Pascal</a:t>
                      </a:r>
                      <a:endParaRPr lang="es-CO" dirty="0">
                        <a:latin typeface="Agency FB" panose="020B05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Agency FB" panose="020B0503020202020204" pitchFamily="34" charset="0"/>
                        </a:rPr>
                        <a:t>Construye la primera maquina calculadora</a:t>
                      </a:r>
                      <a:r>
                        <a:rPr lang="es-CO" baseline="0" dirty="0" smtClean="0">
                          <a:latin typeface="Agency FB" panose="020B0503020202020204" pitchFamily="34" charset="0"/>
                        </a:rPr>
                        <a:t> numérica en parís.</a:t>
                      </a:r>
                      <a:endParaRPr lang="es-CO" dirty="0">
                        <a:latin typeface="Agency FB" panose="020B05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7441"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Agency FB" panose="020B0503020202020204" pitchFamily="34" charset="0"/>
                        </a:rPr>
                        <a:t>1673 d.c</a:t>
                      </a:r>
                      <a:endParaRPr lang="es-CO" dirty="0">
                        <a:latin typeface="Agency FB" panose="020B05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Agency FB" panose="020B0503020202020204" pitchFamily="34" charset="0"/>
                        </a:rPr>
                        <a:t>Gottfried Leibniz</a:t>
                      </a:r>
                      <a:endParaRPr lang="es-CO" dirty="0">
                        <a:latin typeface="Agency FB" panose="020B05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Agency FB" panose="020B0503020202020204" pitchFamily="34" charset="0"/>
                        </a:rPr>
                        <a:t>Construye una maquina calculadora mecánica que multiplica</a:t>
                      </a:r>
                      <a:r>
                        <a:rPr lang="es-CO" baseline="0" dirty="0" smtClean="0">
                          <a:latin typeface="Agency FB" panose="020B0503020202020204" pitchFamily="34" charset="0"/>
                        </a:rPr>
                        <a:t>, divide, suma y resta.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109"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Agency FB" panose="020B0503020202020204" pitchFamily="34" charset="0"/>
                        </a:rPr>
                        <a:t>1780 d.c</a:t>
                      </a:r>
                      <a:endParaRPr lang="es-CO" dirty="0">
                        <a:latin typeface="Agency FB" panose="020B05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Agency FB" panose="020B0503020202020204" pitchFamily="34" charset="0"/>
                        </a:rPr>
                        <a:t>Benjamín Franklin</a:t>
                      </a:r>
                      <a:endParaRPr lang="es-CO" dirty="0">
                        <a:latin typeface="Agency FB" panose="020B05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Agency FB" panose="020B0503020202020204" pitchFamily="34" charset="0"/>
                        </a:rPr>
                        <a:t>Descubre la electricidad.</a:t>
                      </a:r>
                      <a:endParaRPr lang="es-CO" dirty="0">
                        <a:latin typeface="Agency FB" panose="020B05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7252"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Agency FB" panose="020B0503020202020204" pitchFamily="34" charset="0"/>
                        </a:rPr>
                        <a:t>1805 d.c </a:t>
                      </a:r>
                      <a:endParaRPr lang="es-CO" dirty="0">
                        <a:latin typeface="Agency FB" panose="020B05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Agency FB" panose="020B0503020202020204" pitchFamily="34" charset="0"/>
                        </a:rPr>
                        <a:t>Joseph Jacquard</a:t>
                      </a:r>
                      <a:endParaRPr lang="es-CO" dirty="0">
                        <a:latin typeface="Agency FB" panose="020B05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Agency FB" panose="020B0503020202020204" pitchFamily="34" charset="0"/>
                        </a:rPr>
                        <a:t>Automatiza</a:t>
                      </a:r>
                      <a:r>
                        <a:rPr lang="es-CO" baseline="0" dirty="0" smtClean="0">
                          <a:latin typeface="Agency FB" panose="020B0503020202020204" pitchFamily="34" charset="0"/>
                        </a:rPr>
                        <a:t> los telares mediante las cintas de papel perforado, que se suministran los dibujos de las telas. Es el primer sistema automático de introducción d datos en una maquina.</a:t>
                      </a:r>
                      <a:endParaRPr lang="es-CO" dirty="0">
                        <a:latin typeface="Agency FB" panose="020B05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7441"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Agency FB" panose="020B0503020202020204" pitchFamily="34" charset="0"/>
                        </a:rPr>
                        <a:t>1822</a:t>
                      </a:r>
                      <a:r>
                        <a:rPr lang="es-CO" baseline="0" dirty="0" smtClean="0">
                          <a:latin typeface="Agency FB" panose="020B0503020202020204" pitchFamily="34" charset="0"/>
                        </a:rPr>
                        <a:t> d.c </a:t>
                      </a:r>
                      <a:endParaRPr lang="es-CO" dirty="0">
                        <a:latin typeface="Agency FB" panose="020B05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Agency FB" panose="020B0503020202020204" pitchFamily="34" charset="0"/>
                        </a:rPr>
                        <a:t>Charles Babbage</a:t>
                      </a:r>
                      <a:endParaRPr lang="es-CO" dirty="0">
                        <a:latin typeface="Agency FB" panose="020B05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Agency FB" panose="020B0503020202020204" pitchFamily="34" charset="0"/>
                        </a:rPr>
                        <a:t>Construye la maquina</a:t>
                      </a:r>
                      <a:r>
                        <a:rPr lang="es-CO" baseline="0" dirty="0" smtClean="0">
                          <a:latin typeface="Agency FB" panose="020B0503020202020204" pitchFamily="34" charset="0"/>
                        </a:rPr>
                        <a:t> de diferencias, que soluciona polinomios de segundo grado.</a:t>
                      </a:r>
                      <a:endParaRPr lang="es-CO" dirty="0">
                        <a:latin typeface="Agency FB" panose="020B05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109"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Agency FB" panose="020B0503020202020204" pitchFamily="34" charset="0"/>
                        </a:rPr>
                        <a:t>1833 d.c</a:t>
                      </a:r>
                      <a:endParaRPr lang="es-CO" dirty="0">
                        <a:latin typeface="Agency FB" panose="020B05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Agency FB" panose="020B0503020202020204" pitchFamily="34" charset="0"/>
                        </a:rPr>
                        <a:t>Babbage</a:t>
                      </a:r>
                      <a:r>
                        <a:rPr lang="es-CO" baseline="0" dirty="0" smtClean="0">
                          <a:latin typeface="Agency FB" panose="020B0503020202020204" pitchFamily="34" charset="0"/>
                        </a:rPr>
                        <a:t> </a:t>
                      </a:r>
                      <a:endParaRPr lang="es-CO" dirty="0">
                        <a:latin typeface="Agency FB" panose="020B05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O" dirty="0" smtClean="0">
                          <a:latin typeface="Agency FB" panose="020B0503020202020204" pitchFamily="34" charset="0"/>
                        </a:rPr>
                        <a:t>Maquina analítica de Babbage.</a:t>
                      </a:r>
                      <a:endParaRPr lang="es-CO" dirty="0">
                        <a:latin typeface="Agency FB" panose="020B05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2905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s-CO" sz="2000" b="1" dirty="0" smtClean="0">
                <a:latin typeface="Agency FB" panose="020B0503020202020204" pitchFamily="34" charset="0"/>
                <a:cs typeface="Arial" panose="020B0604020202020204" pitchFamily="34" charset="0"/>
              </a:rPr>
              <a:t>PRIMERA GENERACION</a:t>
            </a:r>
          </a:p>
          <a:p>
            <a:pPr marL="109728" indent="0">
              <a:buNone/>
            </a:pPr>
            <a:r>
              <a:rPr lang="es-CO" sz="2000" b="1" dirty="0">
                <a:latin typeface="Agency FB" panose="020B0503020202020204" pitchFamily="34" charset="0"/>
                <a:cs typeface="Arial" panose="020B0604020202020204" pitchFamily="34" charset="0"/>
              </a:rPr>
              <a:t> </a:t>
            </a:r>
            <a:r>
              <a:rPr lang="es-CO" sz="2000" b="1" dirty="0" smtClean="0">
                <a:latin typeface="Agency FB" panose="020B0503020202020204" pitchFamily="34" charset="0"/>
                <a:cs typeface="Arial" panose="020B0604020202020204" pitchFamily="34" charset="0"/>
              </a:rPr>
              <a:t>      (1951-1958) </a:t>
            </a:r>
          </a:p>
          <a:p>
            <a:pPr marL="109728" indent="0">
              <a:buNone/>
            </a:pPr>
            <a:endParaRPr lang="es-CO" sz="2000" b="1" dirty="0"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s-CO" sz="2000" b="1" dirty="0" smtClean="0"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s-CO" sz="2000" b="1" dirty="0"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s-CO" sz="2000" b="1" dirty="0" smtClean="0"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s-CO" sz="2000" b="1" dirty="0"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s-CO" sz="2000" b="1" dirty="0"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s-CO" sz="2000" b="1" dirty="0" smtClean="0">
                <a:latin typeface="Agency FB" panose="020B0503020202020204" pitchFamily="34" charset="0"/>
                <a:cs typeface="Arial" panose="020B0604020202020204" pitchFamily="34" charset="0"/>
              </a:rPr>
              <a:t>SEGUNDA GENERACION</a:t>
            </a:r>
          </a:p>
          <a:p>
            <a:pPr marL="109728" indent="0">
              <a:buNone/>
            </a:pPr>
            <a:r>
              <a:rPr lang="es-CO" sz="2000" b="1" dirty="0">
                <a:latin typeface="Agency FB" panose="020B0503020202020204" pitchFamily="34" charset="0"/>
                <a:cs typeface="Arial" panose="020B0604020202020204" pitchFamily="34" charset="0"/>
              </a:rPr>
              <a:t> </a:t>
            </a:r>
            <a:r>
              <a:rPr lang="es-CO" sz="2000" b="1" dirty="0" smtClean="0">
                <a:latin typeface="Agency FB" panose="020B0503020202020204" pitchFamily="34" charset="0"/>
                <a:cs typeface="Arial" panose="020B0604020202020204" pitchFamily="34" charset="0"/>
              </a:rPr>
              <a:t>      (1959-1964)</a:t>
            </a:r>
            <a:endParaRPr lang="es-CO" sz="2000" b="1" dirty="0">
              <a:latin typeface="Agency FB" panose="020B05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CO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hlinkClick r:id="rId2"/>
              </a:rPr>
              <a:t>GENERACIONES DEL COMPUTADOR</a:t>
            </a:r>
            <a:endParaRPr lang="es-CO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2627784" y="170080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3275857" y="1340768"/>
            <a:ext cx="568863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Sistemas construidos por tubos de vacío.</a:t>
            </a:r>
          </a:p>
          <a:p>
            <a:pPr marL="342900" indent="-342900">
              <a:buFont typeface="+mj-lt"/>
              <a:buAutoNum type="arabicPeriod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Maquinas grandes y pesadas. Se construye el ordenador ENIAC.</a:t>
            </a:r>
          </a:p>
          <a:p>
            <a:pPr marL="342900" indent="-342900">
              <a:buFont typeface="+mj-lt"/>
              <a:buAutoNum type="arabicPeriod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Alto consumo de Energía.</a:t>
            </a:r>
          </a:p>
          <a:p>
            <a:pPr marL="342900" indent="-342900">
              <a:buFont typeface="+mj-lt"/>
              <a:buAutoNum type="arabicPeriod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Continuas fallas o interrupciones en el proceso.</a:t>
            </a:r>
          </a:p>
          <a:p>
            <a:pPr marL="342900" indent="-342900">
              <a:buFont typeface="+mj-lt"/>
              <a:buAutoNum type="arabicPeriod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Programación en el lenguaje de maquina.</a:t>
            </a:r>
          </a:p>
          <a:p>
            <a:pPr marL="342900" indent="-342900">
              <a:buFont typeface="+mj-lt"/>
              <a:buAutoNum type="arabicPeriod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Uso de tarjetas perforadas para suministrar datos y programas.</a:t>
            </a:r>
          </a:p>
          <a:p>
            <a:pPr marL="342900" indent="-342900">
              <a:buFont typeface="+mj-lt"/>
              <a:buAutoNum type="arabicPeriod"/>
            </a:pPr>
            <a:endParaRPr lang="es-CO" dirty="0"/>
          </a:p>
        </p:txBody>
      </p:sp>
      <p:cxnSp>
        <p:nvCxnSpPr>
          <p:cNvPr id="13" name="12 Conector recto de flecha"/>
          <p:cNvCxnSpPr/>
          <p:nvPr/>
        </p:nvCxnSpPr>
        <p:spPr>
          <a:xfrm>
            <a:off x="2555776" y="458112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3299901" y="4221088"/>
            <a:ext cx="54005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Transistor como potente principal.</a:t>
            </a:r>
          </a:p>
          <a:p>
            <a:pPr marL="342900" indent="-342900">
              <a:buFont typeface="+mj-lt"/>
              <a:buAutoNum type="arabicPeriod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Disminución del tamaño.</a:t>
            </a:r>
          </a:p>
          <a:p>
            <a:pPr marL="342900" indent="-342900">
              <a:buFont typeface="+mj-lt"/>
              <a:buAutoNum type="arabicPeriod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Disminución del consumo y la producción del calor.</a:t>
            </a:r>
          </a:p>
          <a:p>
            <a:pPr marL="342900" indent="-342900">
              <a:buFont typeface="+mj-lt"/>
              <a:buAutoNum type="arabicPeriod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Mayor rapidez. No se mide en segundos sino en milisegundos.</a:t>
            </a:r>
          </a:p>
          <a:p>
            <a:pPr marL="342900" indent="-342900">
              <a:buFont typeface="+mj-lt"/>
              <a:buAutoNum type="arabicPeriod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Instrumentos de almacenamiento: cintas y discos.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435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51520" y="620688"/>
            <a:ext cx="8568953" cy="54586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s-CO" sz="2000" b="1" dirty="0" smtClean="0">
                <a:latin typeface="Agency FB" panose="020B0503020202020204" pitchFamily="34" charset="0"/>
              </a:rPr>
              <a:t>TERCERA GENERACION</a:t>
            </a:r>
          </a:p>
          <a:p>
            <a:pPr marL="109728" indent="0">
              <a:buNone/>
            </a:pPr>
            <a:r>
              <a:rPr lang="es-CO" sz="2000" b="1" dirty="0">
                <a:latin typeface="Agency FB" panose="020B0503020202020204" pitchFamily="34" charset="0"/>
              </a:rPr>
              <a:t> </a:t>
            </a:r>
            <a:r>
              <a:rPr lang="es-CO" sz="2000" b="1" dirty="0" smtClean="0">
                <a:latin typeface="Agency FB" panose="020B0503020202020204" pitchFamily="34" charset="0"/>
              </a:rPr>
              <a:t>       (1964-1971) </a:t>
            </a:r>
          </a:p>
          <a:p>
            <a:pPr marL="109728" indent="0">
              <a:buNone/>
            </a:pPr>
            <a:endParaRPr lang="es-CO" sz="2000" b="1" dirty="0">
              <a:latin typeface="Agency FB" panose="020B0503020202020204" pitchFamily="34" charset="0"/>
            </a:endParaRPr>
          </a:p>
          <a:p>
            <a:pPr marL="109728" indent="0">
              <a:buNone/>
            </a:pPr>
            <a:endParaRPr lang="es-CO" sz="2000" b="1" dirty="0" smtClean="0">
              <a:latin typeface="Agency FB" panose="020B0503020202020204" pitchFamily="34" charset="0"/>
            </a:endParaRPr>
          </a:p>
          <a:p>
            <a:pPr marL="109728" indent="0">
              <a:buNone/>
            </a:pPr>
            <a:endParaRPr lang="es-CO" sz="2000" b="1" dirty="0" smtClean="0">
              <a:latin typeface="Agency FB" panose="020B0503020202020204" pitchFamily="34" charset="0"/>
            </a:endParaRPr>
          </a:p>
          <a:p>
            <a:pPr marL="109728" indent="0">
              <a:buNone/>
            </a:pPr>
            <a:endParaRPr lang="es-CO" sz="2000" b="1" dirty="0" smtClean="0">
              <a:latin typeface="Agency FB" panose="020B0503020202020204" pitchFamily="34" charset="0"/>
            </a:endParaRPr>
          </a:p>
          <a:p>
            <a:pPr marL="109728" indent="0">
              <a:buNone/>
            </a:pPr>
            <a:endParaRPr lang="es-CO" sz="2000" b="1" dirty="0">
              <a:latin typeface="Agency FB" panose="020B0503020202020204" pitchFamily="34" charset="0"/>
            </a:endParaRPr>
          </a:p>
          <a:p>
            <a:pPr marL="109728" indent="0">
              <a:buNone/>
            </a:pPr>
            <a:endParaRPr lang="es-CO" sz="2000" b="1" dirty="0" smtClean="0">
              <a:latin typeface="Agency FB" panose="020B0503020202020204" pitchFamily="34" charset="0"/>
            </a:endParaRPr>
          </a:p>
          <a:p>
            <a:pPr marL="109728" indent="0">
              <a:buNone/>
            </a:pPr>
            <a:r>
              <a:rPr lang="es-CO" sz="2000" b="1" dirty="0" smtClean="0">
                <a:latin typeface="Agency FB" panose="020B0503020202020204" pitchFamily="34" charset="0"/>
              </a:rPr>
              <a:t>CUARTA GENERACION</a:t>
            </a:r>
          </a:p>
          <a:p>
            <a:pPr marL="109728" indent="0">
              <a:buNone/>
            </a:pPr>
            <a:r>
              <a:rPr lang="es-CO" sz="2000" b="1" dirty="0">
                <a:latin typeface="Agency FB" panose="020B0503020202020204" pitchFamily="34" charset="0"/>
              </a:rPr>
              <a:t> </a:t>
            </a:r>
            <a:r>
              <a:rPr lang="es-CO" sz="2000" b="1" dirty="0" smtClean="0">
                <a:latin typeface="Agency FB" panose="020B0503020202020204" pitchFamily="34" charset="0"/>
              </a:rPr>
              <a:t>      (1971-1982)</a:t>
            </a:r>
            <a:endParaRPr lang="es-CO" sz="2000" b="1" dirty="0">
              <a:latin typeface="Agency FB" panose="020B0503020202020204" pitchFamily="34" charset="0"/>
            </a:endParaRPr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2370960" y="1052736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3203848" y="476672"/>
            <a:ext cx="56886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Circuito integrado, mini autorizado y reunión de elementos</a:t>
            </a:r>
          </a:p>
          <a:p>
            <a:pPr marL="342900" indent="-342900">
              <a:buFont typeface="+mj-lt"/>
              <a:buAutoNum type="arabicPeriod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Aumento de fiabilidad y flexibilidad.</a:t>
            </a:r>
          </a:p>
          <a:p>
            <a:pPr marL="342900" indent="-342900">
              <a:buFont typeface="+mj-lt"/>
              <a:buAutoNum type="arabicPeriod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Aumenta la capacidad de almacenamiento y se reduce el tiempo de espera.</a:t>
            </a:r>
          </a:p>
          <a:p>
            <a:pPr marL="342900" indent="-342900">
              <a:buFont typeface="+mj-lt"/>
              <a:buAutoNum type="arabicPeriod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Renovación de periféricos. 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369656" y="3645024"/>
            <a:ext cx="43335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3214244" y="3429000"/>
            <a:ext cx="54726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Microprocesador: proceso de reducción del tamaño.</a:t>
            </a:r>
          </a:p>
          <a:p>
            <a:pPr marL="342900" indent="-342900">
              <a:buFont typeface="+mj-lt"/>
              <a:buAutoNum type="arabicPeriod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Se minimizan los circuitos, aumenta la capacidad del almacenamiento.</a:t>
            </a:r>
          </a:p>
          <a:p>
            <a:pPr marL="342900" indent="-342900">
              <a:buFont typeface="+mj-lt"/>
              <a:buAutoNum type="arabicPeriod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Reducen el tiempo de respuesta.</a:t>
            </a:r>
          </a:p>
          <a:p>
            <a:pPr marL="342900" indent="-342900">
              <a:buFont typeface="+mj-lt"/>
              <a:buAutoNum type="arabicPeriod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Gran expansión del uso de las computadoras.</a:t>
            </a:r>
          </a:p>
          <a:p>
            <a:pPr marL="342900" indent="-342900">
              <a:buFont typeface="+mj-lt"/>
              <a:buAutoNum type="arabicPeriod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Memorias electrónicas mas rápidas.</a:t>
            </a:r>
          </a:p>
          <a:p>
            <a:pPr marL="342900" indent="-342900">
              <a:buFont typeface="+mj-lt"/>
              <a:buAutoNum type="arabicPeriod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Multiproceso microcomputadora.</a:t>
            </a:r>
          </a:p>
        </p:txBody>
      </p:sp>
    </p:spTree>
    <p:extLst>
      <p:ext uri="{BB962C8B-B14F-4D97-AF65-F5344CB8AC3E}">
        <p14:creationId xmlns:p14="http://schemas.microsoft.com/office/powerpoint/2010/main" val="1931898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60971" y="332656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s-CO" sz="2000" b="1" dirty="0" smtClean="0">
                <a:latin typeface="Agency FB" panose="020B0503020202020204" pitchFamily="34" charset="0"/>
              </a:rPr>
              <a:t>QUINTA GENERACION</a:t>
            </a:r>
          </a:p>
          <a:p>
            <a:pPr marL="109728" indent="0">
              <a:buNone/>
            </a:pPr>
            <a:r>
              <a:rPr lang="es-CO" sz="2000" b="1" dirty="0" smtClean="0">
                <a:latin typeface="Agency FB" panose="020B0503020202020204" pitchFamily="34" charset="0"/>
              </a:rPr>
              <a:t>(1982-Hasta Ahora)</a:t>
            </a:r>
            <a:endParaRPr lang="es-CO" sz="2000" b="1" dirty="0">
              <a:latin typeface="Agency FB" panose="020B0503020202020204" pitchFamily="34" charset="0"/>
            </a:endParaRPr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2438020" y="77461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3341754" y="342140"/>
            <a:ext cx="50405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Mayor velocidad.</a:t>
            </a:r>
          </a:p>
          <a:p>
            <a:pPr marL="342900" indent="-342900">
              <a:buFont typeface="+mj-lt"/>
              <a:buAutoNum type="arabicPeriod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Lenguaje natural y de programación: PROGOL y LISP.</a:t>
            </a:r>
          </a:p>
          <a:p>
            <a:pPr marL="342900" indent="-342900">
              <a:buFont typeface="+mj-lt"/>
              <a:buAutoNum type="arabicPeriod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Características de procesamiento similares a las secuencias de procesamiento humano.</a:t>
            </a:r>
          </a:p>
          <a:p>
            <a:pPr marL="342900" indent="-342900">
              <a:buFont typeface="+mj-lt"/>
              <a:buAutoNum type="arabicPeriod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Aumenta la capacidad.</a:t>
            </a:r>
          </a:p>
          <a:p>
            <a:pPr marL="342900" indent="-342900">
              <a:buFont typeface="+mj-lt"/>
              <a:buAutoNum type="arabicPeriod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Inteligencia ditificial que recoge en su seno a sistemas expertos, lenguaje natural, robótica y reconocimiento de la voz.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3946" y="3230833"/>
            <a:ext cx="6156176" cy="3442910"/>
          </a:xfrm>
          <a:prstGeom prst="rect">
            <a:avLst/>
          </a:prstGeom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34" y="1641339"/>
            <a:ext cx="2683899" cy="3875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2962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539087" y="2636912"/>
            <a:ext cx="8229600" cy="1237323"/>
          </a:xfrm>
        </p:spPr>
        <p:txBody>
          <a:bodyPr>
            <a:normAutofit fontScale="90000"/>
          </a:bodyPr>
          <a:lstStyle/>
          <a:p>
            <a:pPr algn="ctr"/>
            <a:r>
              <a:rPr lang="es-CO" sz="9600" dirty="0" smtClean="0">
                <a:solidFill>
                  <a:srgbClr val="0070C0"/>
                </a:solidFill>
              </a:rPr>
              <a:t>…GRACIAS… </a:t>
            </a:r>
            <a:r>
              <a:rPr lang="es-CO" dirty="0" smtClean="0">
                <a:solidFill>
                  <a:srgbClr val="0070C0"/>
                </a:solidFill>
              </a:rPr>
              <a:t> </a:t>
            </a:r>
            <a:endParaRPr lang="es-CO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571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281</TotalTime>
  <Words>461</Words>
  <Application>Microsoft Office PowerPoint</Application>
  <PresentationFormat>Presentación en pantalla (4:3)</PresentationFormat>
  <Paragraphs>112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Concurrencia</vt:lpstr>
      <vt:lpstr>HISTORIA DEL COMPUTADOR</vt:lpstr>
      <vt:lpstr>EL COMPUTADOR</vt:lpstr>
      <vt:lpstr>EL COMPUTADOR</vt:lpstr>
      <vt:lpstr>Presentación de PowerPoint</vt:lpstr>
      <vt:lpstr>CRONOLOGIA GENERAL DE LA INFORMATICA</vt:lpstr>
      <vt:lpstr>GENERACIONES DEL COMPUTADOR</vt:lpstr>
      <vt:lpstr>Presentación de PowerPoint</vt:lpstr>
      <vt:lpstr>Presentación de PowerPoint</vt:lpstr>
      <vt:lpstr>…GRACIAS…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Invitado</dc:creator>
  <cp:lastModifiedBy>Invitado</cp:lastModifiedBy>
  <cp:revision>25</cp:revision>
  <dcterms:created xsi:type="dcterms:W3CDTF">2014-09-25T21:01:11Z</dcterms:created>
  <dcterms:modified xsi:type="dcterms:W3CDTF">2014-09-27T13:04:42Z</dcterms:modified>
</cp:coreProperties>
</file>